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6003230" cy="21243290"/>
  <p:notesSz cx="9929495" cy="14357350"/>
  <p:defaultTextStyle>
    <a:defPPr>
      <a:defRPr lang="zh-CN"/>
    </a:defPPr>
    <a:lvl1pPr marL="0" algn="l" defTabSz="294132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70660" algn="l" defTabSz="294132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941955" algn="l" defTabSz="294132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412615" algn="l" defTabSz="294132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883910" algn="l" defTabSz="294132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354570" algn="l" defTabSz="294132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825865" algn="l" defTabSz="294132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296525" algn="l" defTabSz="294132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767820" algn="l" defTabSz="294132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61" autoAdjust="0"/>
    <p:restoredTop sz="97885" autoAdjust="0"/>
  </p:normalViewPr>
  <p:slideViewPr>
    <p:cSldViewPr>
      <p:cViewPr varScale="1">
        <p:scale>
          <a:sx n="37" d="100"/>
          <a:sy n="37" d="100"/>
        </p:scale>
        <p:origin x="1212" y="78"/>
      </p:cViewPr>
      <p:guideLst>
        <p:guide orient="horz" pos="6691"/>
        <p:guide pos="11312"/>
      </p:guideLst>
    </p:cSldViewPr>
  </p:slideViewPr>
  <p:outlineViewPr>
    <p:cViewPr>
      <p:scale>
        <a:sx n="33" d="100"/>
        <a:sy n="33" d="100"/>
      </p:scale>
      <p:origin x="6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00271" y="6599388"/>
            <a:ext cx="30603063" cy="455367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400541" y="12038221"/>
            <a:ext cx="25202521" cy="54290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0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1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13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8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5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26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9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68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6102613" y="850744"/>
            <a:ext cx="8100810" cy="1812617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00180" y="850744"/>
            <a:ext cx="23702372" cy="1812617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4036" y="13651188"/>
            <a:ext cx="30603063" cy="4219278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44036" y="9004081"/>
            <a:ext cx="30603063" cy="4647106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7066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941955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441325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88454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35520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82650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29716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76845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00180" y="4956918"/>
            <a:ext cx="15901590" cy="14020004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4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301833" y="4956918"/>
            <a:ext cx="15901590" cy="14020004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4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00182" y="4755296"/>
            <a:ext cx="15907842" cy="198178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0660" indent="0">
              <a:buNone/>
              <a:defRPr sz="6400" b="1"/>
            </a:lvl2pPr>
            <a:lvl3pPr marL="2941955" indent="0">
              <a:buNone/>
              <a:defRPr sz="5700" b="1"/>
            </a:lvl3pPr>
            <a:lvl4pPr marL="4413250" indent="0">
              <a:buNone/>
              <a:defRPr sz="5100" b="1"/>
            </a:lvl4pPr>
            <a:lvl5pPr marL="5884545" indent="0">
              <a:buNone/>
              <a:defRPr sz="5100" b="1"/>
            </a:lvl5pPr>
            <a:lvl6pPr marL="7355205" indent="0">
              <a:buNone/>
              <a:defRPr sz="5100" b="1"/>
            </a:lvl6pPr>
            <a:lvl7pPr marL="8826500" indent="0">
              <a:buNone/>
              <a:defRPr sz="5100" b="1"/>
            </a:lvl7pPr>
            <a:lvl8pPr marL="10297160" indent="0">
              <a:buNone/>
              <a:defRPr sz="5100" b="1"/>
            </a:lvl8pPr>
            <a:lvl9pPr marL="11768455" indent="0">
              <a:buNone/>
              <a:defRPr sz="5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00182" y="6737078"/>
            <a:ext cx="15907842" cy="12239841"/>
          </a:xfrm>
        </p:spPr>
        <p:txBody>
          <a:bodyPr/>
          <a:lstStyle>
            <a:lvl1pPr>
              <a:defRPr sz="7800"/>
            </a:lvl1pPr>
            <a:lvl2pPr>
              <a:defRPr sz="64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8289335" y="4755296"/>
            <a:ext cx="15914092" cy="198178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0660" indent="0">
              <a:buNone/>
              <a:defRPr sz="6400" b="1"/>
            </a:lvl2pPr>
            <a:lvl3pPr marL="2941955" indent="0">
              <a:buNone/>
              <a:defRPr sz="5700" b="1"/>
            </a:lvl3pPr>
            <a:lvl4pPr marL="4413250" indent="0">
              <a:buNone/>
              <a:defRPr sz="5100" b="1"/>
            </a:lvl4pPr>
            <a:lvl5pPr marL="5884545" indent="0">
              <a:buNone/>
              <a:defRPr sz="5100" b="1"/>
            </a:lvl5pPr>
            <a:lvl6pPr marL="7355205" indent="0">
              <a:buNone/>
              <a:defRPr sz="5100" b="1"/>
            </a:lvl6pPr>
            <a:lvl7pPr marL="8826500" indent="0">
              <a:buNone/>
              <a:defRPr sz="5100" b="1"/>
            </a:lvl7pPr>
            <a:lvl8pPr marL="10297160" indent="0">
              <a:buNone/>
              <a:defRPr sz="5100" b="1"/>
            </a:lvl8pPr>
            <a:lvl9pPr marL="11768455" indent="0">
              <a:buNone/>
              <a:defRPr sz="5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8289335" y="6737078"/>
            <a:ext cx="15914092" cy="12239841"/>
          </a:xfrm>
        </p:spPr>
        <p:txBody>
          <a:bodyPr/>
          <a:lstStyle>
            <a:lvl1pPr>
              <a:defRPr sz="7800"/>
            </a:lvl1pPr>
            <a:lvl2pPr>
              <a:defRPr sz="64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0184" y="845823"/>
            <a:ext cx="11844936" cy="3599664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76408" y="845826"/>
            <a:ext cx="20127014" cy="18131096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8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00184" y="4445489"/>
            <a:ext cx="11844936" cy="14531431"/>
          </a:xfrm>
        </p:spPr>
        <p:txBody>
          <a:bodyPr/>
          <a:lstStyle>
            <a:lvl1pPr marL="0" indent="0">
              <a:buNone/>
              <a:defRPr sz="4600"/>
            </a:lvl1pPr>
            <a:lvl2pPr marL="1470660" indent="0">
              <a:buNone/>
              <a:defRPr sz="3900"/>
            </a:lvl2pPr>
            <a:lvl3pPr marL="2941955" indent="0">
              <a:buNone/>
              <a:defRPr sz="3200"/>
            </a:lvl3pPr>
            <a:lvl4pPr marL="4413250" indent="0">
              <a:buNone/>
              <a:defRPr sz="3000"/>
            </a:lvl4pPr>
            <a:lvl5pPr marL="5884545" indent="0">
              <a:buNone/>
              <a:defRPr sz="3000"/>
            </a:lvl5pPr>
            <a:lvl6pPr marL="7355205" indent="0">
              <a:buNone/>
              <a:defRPr sz="3000"/>
            </a:lvl6pPr>
            <a:lvl7pPr marL="8826500" indent="0">
              <a:buNone/>
              <a:defRPr sz="3000"/>
            </a:lvl7pPr>
            <a:lvl8pPr marL="10297160" indent="0">
              <a:buNone/>
              <a:defRPr sz="3000"/>
            </a:lvl8pPr>
            <a:lvl9pPr marL="11768455" indent="0">
              <a:buNone/>
              <a:defRPr sz="3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56958" y="14870744"/>
            <a:ext cx="21602161" cy="1755575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56958" y="1898183"/>
            <a:ext cx="21602161" cy="12746351"/>
          </a:xfrm>
        </p:spPr>
        <p:txBody>
          <a:bodyPr/>
          <a:lstStyle>
            <a:lvl1pPr marL="0" indent="0">
              <a:buNone/>
              <a:defRPr sz="10300"/>
            </a:lvl1pPr>
            <a:lvl2pPr marL="1470660" indent="0">
              <a:buNone/>
              <a:defRPr sz="9000"/>
            </a:lvl2pPr>
            <a:lvl3pPr marL="2941955" indent="0">
              <a:buNone/>
              <a:defRPr sz="7800"/>
            </a:lvl3pPr>
            <a:lvl4pPr marL="4413250" indent="0">
              <a:buNone/>
              <a:defRPr sz="6400"/>
            </a:lvl4pPr>
            <a:lvl5pPr marL="5884545" indent="0">
              <a:buNone/>
              <a:defRPr sz="6400"/>
            </a:lvl5pPr>
            <a:lvl6pPr marL="7355205" indent="0">
              <a:buNone/>
              <a:defRPr sz="6400"/>
            </a:lvl6pPr>
            <a:lvl7pPr marL="8826500" indent="0">
              <a:buNone/>
              <a:defRPr sz="6400"/>
            </a:lvl7pPr>
            <a:lvl8pPr marL="10297160" indent="0">
              <a:buNone/>
              <a:defRPr sz="6400"/>
            </a:lvl8pPr>
            <a:lvl9pPr marL="11768455" indent="0">
              <a:buNone/>
              <a:defRPr sz="6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56958" y="16626320"/>
            <a:ext cx="21602161" cy="2493208"/>
          </a:xfrm>
        </p:spPr>
        <p:txBody>
          <a:bodyPr/>
          <a:lstStyle>
            <a:lvl1pPr marL="0" indent="0">
              <a:buNone/>
              <a:defRPr sz="4600"/>
            </a:lvl1pPr>
            <a:lvl2pPr marL="1470660" indent="0">
              <a:buNone/>
              <a:defRPr sz="3900"/>
            </a:lvl2pPr>
            <a:lvl3pPr marL="2941955" indent="0">
              <a:buNone/>
              <a:defRPr sz="3200"/>
            </a:lvl3pPr>
            <a:lvl4pPr marL="4413250" indent="0">
              <a:buNone/>
              <a:defRPr sz="3000"/>
            </a:lvl4pPr>
            <a:lvl5pPr marL="5884545" indent="0">
              <a:buNone/>
              <a:defRPr sz="3000"/>
            </a:lvl5pPr>
            <a:lvl6pPr marL="7355205" indent="0">
              <a:buNone/>
              <a:defRPr sz="3000"/>
            </a:lvl6pPr>
            <a:lvl7pPr marL="8826500" indent="0">
              <a:buNone/>
              <a:defRPr sz="3000"/>
            </a:lvl7pPr>
            <a:lvl8pPr marL="10297160" indent="0">
              <a:buNone/>
              <a:defRPr sz="3000"/>
            </a:lvl8pPr>
            <a:lvl9pPr marL="11768455" indent="0">
              <a:buNone/>
              <a:defRPr sz="3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800181" y="850741"/>
            <a:ext cx="32403242" cy="3540653"/>
          </a:xfrm>
          <a:prstGeom prst="rect">
            <a:avLst/>
          </a:prstGeom>
        </p:spPr>
        <p:txBody>
          <a:bodyPr vert="horz" lIns="294194" tIns="147097" rIns="294194" bIns="14709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00181" y="4956918"/>
            <a:ext cx="32403242" cy="14020004"/>
          </a:xfrm>
          <a:prstGeom prst="rect">
            <a:avLst/>
          </a:prstGeom>
        </p:spPr>
        <p:txBody>
          <a:bodyPr vert="horz" lIns="294194" tIns="147097" rIns="294194" bIns="14709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800180" y="19689969"/>
            <a:ext cx="8400840" cy="1131042"/>
          </a:xfrm>
          <a:prstGeom prst="rect">
            <a:avLst/>
          </a:prstGeom>
        </p:spPr>
        <p:txBody>
          <a:bodyPr vert="horz" lIns="294194" tIns="147097" rIns="294194" bIns="14709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301231" y="19689969"/>
            <a:ext cx="11401141" cy="1131042"/>
          </a:xfrm>
          <a:prstGeom prst="rect">
            <a:avLst/>
          </a:prstGeom>
        </p:spPr>
        <p:txBody>
          <a:bodyPr vert="horz" lIns="294194" tIns="147097" rIns="294194" bIns="14709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5802581" y="19689969"/>
            <a:ext cx="8400840" cy="1131042"/>
          </a:xfrm>
          <a:prstGeom prst="rect">
            <a:avLst/>
          </a:prstGeom>
        </p:spPr>
        <p:txBody>
          <a:bodyPr vert="horz" lIns="294194" tIns="147097" rIns="294194" bIns="14709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132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2995" indent="-1102995" algn="l" defTabSz="294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0140" indent="-919480" algn="l" defTabSz="2941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77285" indent="-735330" algn="l" defTabSz="294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49215" indent="-735330" algn="l" defTabSz="2941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619875" indent="-735330" algn="l" defTabSz="2941320" rtl="0" eaLnBrk="1" latinLnBrk="0" hangingPunct="1">
        <a:spcBef>
          <a:spcPct val="20000"/>
        </a:spcBef>
        <a:buFont typeface="Arial" panose="020B0604020202020204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091170" indent="-735330" algn="l" defTabSz="294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61830" indent="-735330" algn="l" defTabSz="294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033125" indent="-735330" algn="l" defTabSz="294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503785" indent="-735330" algn="l" defTabSz="294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4132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0660" algn="l" defTabSz="294132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41955" algn="l" defTabSz="294132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413250" algn="l" defTabSz="294132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84545" algn="l" defTabSz="294132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55205" algn="l" defTabSz="294132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826500" algn="l" defTabSz="294132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297160" algn="l" defTabSz="294132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768455" algn="l" defTabSz="294132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21373" y="38289"/>
            <a:ext cx="9518320" cy="1348105"/>
          </a:xfrm>
          <a:prstGeom prst="rect">
            <a:avLst/>
          </a:prstGeom>
          <a:noFill/>
        </p:spPr>
        <p:txBody>
          <a:bodyPr wrap="square" lIns="210132" tIns="105066" rIns="210132" bIns="105066" rtlCol="0">
            <a:spAutoFit/>
          </a:bodyPr>
          <a:lstStyle/>
          <a:p>
            <a:r>
              <a:rPr lang="zh-CN" altLang="en-US" sz="7400" b="1" dirty="0" smtClean="0"/>
              <a:t>公                         示</a:t>
            </a:r>
            <a:endParaRPr lang="zh-CN" altLang="en-US" sz="7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3690" y="1639949"/>
            <a:ext cx="12433625" cy="16104870"/>
          </a:xfrm>
          <a:prstGeom prst="rect">
            <a:avLst/>
          </a:prstGeom>
          <a:noFill/>
        </p:spPr>
        <p:txBody>
          <a:bodyPr wrap="square" lIns="210132" tIns="105066" rIns="210132" bIns="105066" rtlCol="0">
            <a:spAutoFit/>
          </a:bodyPr>
          <a:lstStyle/>
          <a:p>
            <a:pPr indent="720090" algn="just">
              <a:lnSpc>
                <a:spcPct val="150000"/>
              </a:lnSpc>
            </a:pPr>
            <a:endParaRPr lang="en-US" altLang="zh-CN" sz="360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1007745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600">
                <a:latin typeface="Times New Roman" panose="02020603050405020304" charset="0"/>
                <a:cs typeface="Times New Roman" panose="02020603050405020304" charset="0"/>
              </a:rPr>
              <a:t>《益阳市资阳区马良路以东、五福路以北地块用地性质调整论证报告》经益阳市自然资源和规划局专家评审会第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9</a:t>
            </a:r>
            <a:r>
              <a:rPr lang="zh-CN" altLang="zh-CN" sz="3600">
                <a:latin typeface="Times New Roman" panose="02020603050405020304" charset="0"/>
                <a:cs typeface="Times New Roman" panose="02020603050405020304" charset="0"/>
              </a:rPr>
              <a:t>次会议审查，拟报市城乡规划委员会审定。具体调整内容为：由</a:t>
            </a:r>
            <a:r>
              <a:rPr altLang="zh-CN" sz="3600">
                <a:latin typeface="Times New Roman" panose="02020603050405020304" charset="0"/>
                <a:cs typeface="Times New Roman" panose="02020603050405020304" charset="0"/>
              </a:rPr>
              <a:t>《益阳市城市总体规划（2004-2020）（2013年修订）》</a:t>
            </a:r>
            <a:r>
              <a:rPr lang="zh-CN" sz="3600">
                <a:latin typeface="Times New Roman" panose="02020603050405020304" charset="0"/>
                <a:cs typeface="Times New Roman" panose="02020603050405020304" charset="0"/>
              </a:rPr>
              <a:t>中的</a:t>
            </a:r>
            <a:r>
              <a:rPr altLang="zh-CN" sz="3600">
                <a:latin typeface="Times New Roman" panose="02020603050405020304" charset="0"/>
                <a:cs typeface="Times New Roman" panose="02020603050405020304" charset="0"/>
              </a:rPr>
              <a:t>商业设施用地（用地面积4712.912㎡）、仓储用地（用地面积9946.629㎡）和商居用地（用地面积16762.049㎡），《益阳市资阳区01、02、03、07片区控制性详细规划（2018年修订）》</a:t>
            </a:r>
            <a:r>
              <a:rPr lang="zh-CN" sz="3600">
                <a:latin typeface="Times New Roman" panose="02020603050405020304" charset="0"/>
                <a:cs typeface="Times New Roman" panose="02020603050405020304" charset="0"/>
              </a:rPr>
              <a:t>中的</a:t>
            </a:r>
            <a:r>
              <a:rPr altLang="zh-CN" sz="3600">
                <a:latin typeface="Times New Roman" panose="02020603050405020304" charset="0"/>
                <a:cs typeface="Times New Roman" panose="02020603050405020304" charset="0"/>
              </a:rPr>
              <a:t>商业设施用地（用地面积31421.59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㎡</a:t>
            </a:r>
            <a:r>
              <a:rPr altLang="zh-CN" sz="3600">
                <a:latin typeface="Times New Roman" panose="02020603050405020304" charset="0"/>
                <a:cs typeface="Times New Roman" panose="02020603050405020304" charset="0"/>
              </a:rPr>
              <a:t>），调整为商居用地</a:t>
            </a:r>
            <a:r>
              <a:rPr lang="zh-CN" altLang="en-US" sz="36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（详见右侧附图）</a:t>
            </a:r>
            <a:r>
              <a:rPr lang="zh-CN" altLang="zh-CN" sz="3600" smtClean="0"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en-US" altLang="zh-CN" sz="360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indent="1007745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smtClean="0">
                <a:latin typeface="Times New Roman" panose="02020603050405020304" charset="0"/>
                <a:cs typeface="Times New Roman" panose="02020603050405020304" charset="0"/>
              </a:rPr>
              <a:t>现将该调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整方案予以公示，公示时</a:t>
            </a:r>
            <a:r>
              <a:rPr lang="zh-CN" altLang="en-US" sz="3600" smtClean="0">
                <a:latin typeface="Times New Roman" panose="02020603050405020304" charset="0"/>
                <a:cs typeface="Times New Roman" panose="02020603050405020304" charset="0"/>
              </a:rPr>
              <a:t>间：</a:t>
            </a:r>
            <a:r>
              <a:rPr lang="en-US" altLang="zh-CN" sz="3600" smtClean="0">
                <a:latin typeface="Times New Roman" panose="02020603050405020304" charset="0"/>
                <a:cs typeface="Times New Roman" panose="02020603050405020304" charset="0"/>
              </a:rPr>
              <a:t>2021</a:t>
            </a:r>
            <a:r>
              <a:rPr lang="zh-CN" altLang="en-US" sz="3600" smtClean="0">
                <a:latin typeface="Times New Roman" panose="02020603050405020304" charset="0"/>
                <a:cs typeface="Times New Roman" panose="02020603050405020304" charset="0"/>
              </a:rPr>
              <a:t>年</a:t>
            </a:r>
            <a:r>
              <a:rPr lang="en-US" altLang="zh-CN" sz="3600" smtClean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3600" smtClean="0">
                <a:latin typeface="Times New Roman" panose="02020603050405020304" charset="0"/>
                <a:cs typeface="Times New Roman" panose="02020603050405020304" charset="0"/>
              </a:rPr>
              <a:t>月</a:t>
            </a:r>
            <a:r>
              <a:rPr lang="en-US" altLang="zh-CN" sz="3600" smtClean="0">
                <a:latin typeface="Times New Roman" panose="02020603050405020304" charset="0"/>
                <a:cs typeface="Times New Roman" panose="02020603050405020304" charset="0"/>
              </a:rPr>
              <a:t>16</a:t>
            </a:r>
            <a:r>
              <a:rPr lang="zh-CN" altLang="en-US" sz="3600" smtClean="0">
                <a:latin typeface="Times New Roman" panose="02020603050405020304" charset="0"/>
                <a:cs typeface="Times New Roman" panose="02020603050405020304" charset="0"/>
              </a:rPr>
              <a:t>日至</a:t>
            </a:r>
            <a:r>
              <a:rPr lang="en-US" altLang="zh-CN" sz="3600" smtClean="0">
                <a:latin typeface="Times New Roman" panose="02020603050405020304" charset="0"/>
                <a:cs typeface="Times New Roman" panose="02020603050405020304" charset="0"/>
              </a:rPr>
              <a:t>2021</a:t>
            </a:r>
            <a:r>
              <a:rPr lang="zh-CN" altLang="en-US" sz="3600" smtClean="0">
                <a:latin typeface="Times New Roman" panose="02020603050405020304" charset="0"/>
                <a:cs typeface="Times New Roman" panose="02020603050405020304" charset="0"/>
              </a:rPr>
              <a:t>年</a:t>
            </a:r>
            <a:r>
              <a:rPr lang="en-US" altLang="zh-CN" sz="3600" smtClean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3600" smtClean="0">
                <a:latin typeface="Times New Roman" panose="02020603050405020304" charset="0"/>
                <a:cs typeface="Times New Roman" panose="02020603050405020304" charset="0"/>
              </a:rPr>
              <a:t>月</a:t>
            </a:r>
            <a:r>
              <a:rPr lang="en-US" altLang="zh-CN" sz="3600" smtClean="0">
                <a:latin typeface="Times New Roman" panose="02020603050405020304" charset="0"/>
                <a:cs typeface="Times New Roman" panose="02020603050405020304" charset="0"/>
              </a:rPr>
              <a:t>24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日。相关单位及个人对以上调整方案如有异议，请在公示期</a:t>
            </a:r>
            <a:r>
              <a:rPr lang="zh-CN" altLang="en-US" sz="3600" smtClean="0">
                <a:latin typeface="Times New Roman" panose="02020603050405020304" charset="0"/>
                <a:cs typeface="Times New Roman" panose="02020603050405020304" charset="0"/>
              </a:rPr>
              <a:t>内向我局提出，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逾期未提出，视为无异议。</a:t>
            </a:r>
            <a:endParaRPr lang="en-US" altLang="zh-CN" sz="3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indent="1007745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smtClean="0">
                <a:latin typeface="Times New Roman" panose="02020603050405020304" charset="0"/>
                <a:cs typeface="Times New Roman" panose="02020603050405020304" charset="0"/>
              </a:rPr>
              <a:t>特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此公示。</a:t>
            </a:r>
            <a:endParaRPr lang="en-US" altLang="zh-CN" sz="3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联系单</a:t>
            </a:r>
            <a:r>
              <a:rPr lang="zh-CN" altLang="en-US" sz="3600" smtClean="0">
                <a:latin typeface="Times New Roman" panose="02020603050405020304" charset="0"/>
                <a:cs typeface="Times New Roman" panose="02020603050405020304" charset="0"/>
              </a:rPr>
              <a:t>位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：益阳市自然资源和规划局直属一分局</a:t>
            </a:r>
            <a:endParaRPr lang="en-US" altLang="zh-CN" sz="3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地</a:t>
            </a:r>
            <a:r>
              <a:rPr lang="zh-CN" altLang="en-US" sz="3600" smtClean="0">
                <a:latin typeface="Times New Roman" panose="02020603050405020304" charset="0"/>
                <a:cs typeface="Times New Roman" panose="02020603050405020304" charset="0"/>
              </a:rPr>
              <a:t>址：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益阳市资阳区三益北街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号</a:t>
            </a:r>
            <a:endParaRPr lang="en-US" altLang="zh-CN" sz="3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联系人：文逸琪</a:t>
            </a:r>
            <a:endParaRPr lang="en-US" altLang="zh-CN" sz="3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联系电话：</a:t>
            </a:r>
            <a:r>
              <a:rPr lang="en-US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0737-3688036</a:t>
            </a:r>
            <a:endParaRPr lang="en-US" altLang="zh-CN" sz="36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17275" y="9295953"/>
            <a:ext cx="10575661" cy="671195"/>
          </a:xfrm>
          <a:prstGeom prst="rect">
            <a:avLst/>
          </a:prstGeom>
          <a:noFill/>
        </p:spPr>
        <p:txBody>
          <a:bodyPr wrap="square" lIns="210132" tIns="105066" rIns="210132" bIns="105066" rtlCol="0">
            <a:spAutoFit/>
          </a:bodyPr>
          <a:p>
            <a:r>
              <a:rPr altLang="zh-CN" sz="3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《益阳市城市总体规划（2004-2020）（2013年修订）》</a:t>
            </a:r>
            <a:endParaRPr lang="zh-CN" altLang="en-US" sz="3000" dirty="0" smtClean="0"/>
          </a:p>
        </p:txBody>
      </p:sp>
      <p:sp>
        <p:nvSpPr>
          <p:cNvPr id="2" name="TextBox 21"/>
          <p:cNvSpPr txBox="1"/>
          <p:nvPr/>
        </p:nvSpPr>
        <p:spPr>
          <a:xfrm>
            <a:off x="25676855" y="9196261"/>
            <a:ext cx="8240189" cy="763270"/>
          </a:xfrm>
          <a:prstGeom prst="rect">
            <a:avLst/>
          </a:prstGeom>
          <a:noFill/>
        </p:spPr>
        <p:txBody>
          <a:bodyPr wrap="square" lIns="210132" tIns="105066" rIns="210132" bIns="105066" rtlCol="0">
            <a:spAutoFit/>
          </a:bodyPr>
          <a:p>
            <a:r>
              <a:rPr lang="en-US" altLang="zh-CN" sz="3600" dirty="0" smtClean="0"/>
              <a:t>             </a:t>
            </a:r>
            <a:r>
              <a:rPr lang="en-US" altLang="zh-CN" sz="3000" dirty="0" smtClean="0"/>
              <a:t>             </a:t>
            </a:r>
            <a:r>
              <a:rPr altLang="zh-CN" sz="3000">
                <a:latin typeface="Times New Roman" panose="02020603050405020304" charset="0"/>
                <a:cs typeface="Times New Roman" panose="02020603050405020304" charset="0"/>
              </a:rPr>
              <a:t>本次调整后方案</a:t>
            </a:r>
            <a:endParaRPr altLang="zh-CN" sz="3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62914" y="2268583"/>
            <a:ext cx="10871564" cy="6884498"/>
          </a:xfrm>
          <a:prstGeom prst="rect">
            <a:avLst/>
          </a:prstGeom>
        </p:spPr>
      </p:pic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2114" y="2268583"/>
            <a:ext cx="10749012" cy="6884498"/>
          </a:xfrm>
          <a:prstGeom prst="rect">
            <a:avLst/>
          </a:prstGeom>
        </p:spPr>
      </p:pic>
      <p:pic>
        <p:nvPicPr>
          <p:cNvPr id="7" name="图片 6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0219" y="10435750"/>
            <a:ext cx="10835370" cy="7786176"/>
          </a:xfrm>
          <a:prstGeom prst="rect">
            <a:avLst/>
          </a:prstGeom>
        </p:spPr>
      </p:pic>
      <p:sp>
        <p:nvSpPr>
          <p:cNvPr id="9" name="TextBox 21"/>
          <p:cNvSpPr txBox="1"/>
          <p:nvPr/>
        </p:nvSpPr>
        <p:spPr>
          <a:xfrm>
            <a:off x="11951037" y="18376862"/>
            <a:ext cx="14811006" cy="701675"/>
          </a:xfrm>
          <a:prstGeom prst="rect">
            <a:avLst/>
          </a:prstGeom>
          <a:noFill/>
        </p:spPr>
        <p:txBody>
          <a:bodyPr wrap="square" lIns="210132" tIns="105066" rIns="210132" bIns="105066" rtlCol="0">
            <a:spAutoFit/>
          </a:bodyPr>
          <a:p>
            <a:r>
              <a:rPr lang="en-US" altLang="zh-CN" sz="3200" dirty="0" smtClean="0"/>
              <a:t>  </a:t>
            </a:r>
            <a:r>
              <a:rPr lang="en-US" altLang="zh-CN" sz="3000" dirty="0" smtClean="0"/>
              <a:t>    </a:t>
            </a:r>
            <a:r>
              <a:rPr altLang="zh-CN" sz="3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《益阳市资阳区01、02、03、07片区控制性详细规划（2018年修订）》</a:t>
            </a:r>
            <a:endParaRPr lang="en-US" altLang="zh-CN" sz="3000" dirty="0" smtClean="0"/>
          </a:p>
        </p:txBody>
      </p:sp>
      <p:sp>
        <p:nvSpPr>
          <p:cNvPr id="11" name="TextBox 21"/>
          <p:cNvSpPr txBox="1"/>
          <p:nvPr/>
        </p:nvSpPr>
        <p:spPr>
          <a:xfrm>
            <a:off x="27270665" y="18305108"/>
            <a:ext cx="5880588" cy="763270"/>
          </a:xfrm>
          <a:prstGeom prst="rect">
            <a:avLst/>
          </a:prstGeom>
          <a:noFill/>
        </p:spPr>
        <p:txBody>
          <a:bodyPr wrap="square" lIns="210132" tIns="105066" rIns="210132" bIns="105066" rtlCol="0">
            <a:spAutoFit/>
          </a:bodyPr>
          <a:p>
            <a:r>
              <a:rPr lang="en-US" altLang="zh-CN" sz="3600" dirty="0" smtClean="0"/>
              <a:t>       </a:t>
            </a:r>
            <a:r>
              <a:rPr lang="en-US" altLang="zh-CN" sz="3000" dirty="0" smtClean="0"/>
              <a:t>  </a:t>
            </a:r>
            <a:r>
              <a:rPr lang="zh-CN" sz="3000" dirty="0" smtClean="0"/>
              <a:t>本次调整后方案</a:t>
            </a:r>
            <a:endParaRPr lang="zh-CN" sz="3000" dirty="0" smtClean="0"/>
          </a:p>
        </p:txBody>
      </p:sp>
      <p:pic>
        <p:nvPicPr>
          <p:cNvPr id="10" name="图片 9" descr="图片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5928" y="10428130"/>
            <a:ext cx="10672814" cy="78693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WPS 演示</Application>
  <PresentationFormat>自定义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Times New Roman</vt:lpstr>
      <vt:lpstr>Calibri</vt:lpstr>
      <vt:lpstr>微软雅黑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87</cp:revision>
  <dcterms:created xsi:type="dcterms:W3CDTF">2018-07-19T01:45:00Z</dcterms:created>
  <dcterms:modified xsi:type="dcterms:W3CDTF">2021-03-15T07:54:58Z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CAFEB05878F1403ABC71142F940E75AD</vt:lpwstr>
  </property>
</Properties>
</file>