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6002913" cy="21243925"/>
  <p:notesSz cx="9929813" cy="14357350"/>
  <p:defaultTextStyle>
    <a:defPPr>
      <a:defRPr lang="zh-CN"/>
    </a:defPPr>
    <a:lvl1pPr marL="0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70660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941955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412615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883910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354570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825865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296525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767820" algn="l" defTabSz="294132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91">
          <p15:clr>
            <a:srgbClr val="A4A3A4"/>
          </p15:clr>
        </p15:guide>
        <p15:guide id="2" pos="11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97885" autoAdjust="0"/>
  </p:normalViewPr>
  <p:slideViewPr>
    <p:cSldViewPr>
      <p:cViewPr varScale="1">
        <p:scale>
          <a:sx n="20" d="100"/>
          <a:sy n="20" d="100"/>
        </p:scale>
        <p:origin x="78" y="78"/>
      </p:cViewPr>
      <p:guideLst>
        <p:guide orient="horz" pos="6691"/>
        <p:guide pos="11312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0271" y="6599388"/>
            <a:ext cx="30603063" cy="455367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400541" y="12038221"/>
            <a:ext cx="25202521" cy="54290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1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13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8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5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2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9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68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102613" y="850744"/>
            <a:ext cx="8100810" cy="181261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00180" y="850744"/>
            <a:ext cx="23702372" cy="181261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4036" y="13651188"/>
            <a:ext cx="30603063" cy="4219278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44036" y="9004081"/>
            <a:ext cx="30603063" cy="4647106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066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195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41325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88454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35520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82650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29716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76845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00180" y="4956918"/>
            <a:ext cx="15901590" cy="14020004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301833" y="4956918"/>
            <a:ext cx="15901590" cy="14020004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182" y="4755296"/>
            <a:ext cx="15907842" cy="198178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0660" indent="0">
              <a:buNone/>
              <a:defRPr sz="6400" b="1"/>
            </a:lvl2pPr>
            <a:lvl3pPr marL="2941955" indent="0">
              <a:buNone/>
              <a:defRPr sz="5700" b="1"/>
            </a:lvl3pPr>
            <a:lvl4pPr marL="4413250" indent="0">
              <a:buNone/>
              <a:defRPr sz="5100" b="1"/>
            </a:lvl4pPr>
            <a:lvl5pPr marL="5884545" indent="0">
              <a:buNone/>
              <a:defRPr sz="5100" b="1"/>
            </a:lvl5pPr>
            <a:lvl6pPr marL="7355205" indent="0">
              <a:buNone/>
              <a:defRPr sz="5100" b="1"/>
            </a:lvl6pPr>
            <a:lvl7pPr marL="8826500" indent="0">
              <a:buNone/>
              <a:defRPr sz="5100" b="1"/>
            </a:lvl7pPr>
            <a:lvl8pPr marL="10297160" indent="0">
              <a:buNone/>
              <a:defRPr sz="5100" b="1"/>
            </a:lvl8pPr>
            <a:lvl9pPr marL="11768455" indent="0">
              <a:buNone/>
              <a:defRPr sz="5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00182" y="6737078"/>
            <a:ext cx="15907842" cy="12239841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89335" y="4755296"/>
            <a:ext cx="15914092" cy="198178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0660" indent="0">
              <a:buNone/>
              <a:defRPr sz="6400" b="1"/>
            </a:lvl2pPr>
            <a:lvl3pPr marL="2941955" indent="0">
              <a:buNone/>
              <a:defRPr sz="5700" b="1"/>
            </a:lvl3pPr>
            <a:lvl4pPr marL="4413250" indent="0">
              <a:buNone/>
              <a:defRPr sz="5100" b="1"/>
            </a:lvl4pPr>
            <a:lvl5pPr marL="5884545" indent="0">
              <a:buNone/>
              <a:defRPr sz="5100" b="1"/>
            </a:lvl5pPr>
            <a:lvl6pPr marL="7355205" indent="0">
              <a:buNone/>
              <a:defRPr sz="5100" b="1"/>
            </a:lvl6pPr>
            <a:lvl7pPr marL="8826500" indent="0">
              <a:buNone/>
              <a:defRPr sz="5100" b="1"/>
            </a:lvl7pPr>
            <a:lvl8pPr marL="10297160" indent="0">
              <a:buNone/>
              <a:defRPr sz="5100" b="1"/>
            </a:lvl8pPr>
            <a:lvl9pPr marL="11768455" indent="0">
              <a:buNone/>
              <a:defRPr sz="5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9335" y="6737078"/>
            <a:ext cx="15914092" cy="12239841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00184" y="845823"/>
            <a:ext cx="11844936" cy="3599664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76408" y="845826"/>
            <a:ext cx="20127014" cy="1813109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00184" y="4445489"/>
            <a:ext cx="11844936" cy="14531431"/>
          </a:xfrm>
        </p:spPr>
        <p:txBody>
          <a:bodyPr/>
          <a:lstStyle>
            <a:lvl1pPr marL="0" indent="0">
              <a:buNone/>
              <a:defRPr sz="4600"/>
            </a:lvl1pPr>
            <a:lvl2pPr marL="1470660" indent="0">
              <a:buNone/>
              <a:defRPr sz="3900"/>
            </a:lvl2pPr>
            <a:lvl3pPr marL="2941955" indent="0">
              <a:buNone/>
              <a:defRPr sz="3200"/>
            </a:lvl3pPr>
            <a:lvl4pPr marL="4413250" indent="0">
              <a:buNone/>
              <a:defRPr sz="3000"/>
            </a:lvl4pPr>
            <a:lvl5pPr marL="5884545" indent="0">
              <a:buNone/>
              <a:defRPr sz="3000"/>
            </a:lvl5pPr>
            <a:lvl6pPr marL="7355205" indent="0">
              <a:buNone/>
              <a:defRPr sz="3000"/>
            </a:lvl6pPr>
            <a:lvl7pPr marL="8826500" indent="0">
              <a:buNone/>
              <a:defRPr sz="3000"/>
            </a:lvl7pPr>
            <a:lvl8pPr marL="10297160" indent="0">
              <a:buNone/>
              <a:defRPr sz="3000"/>
            </a:lvl8pPr>
            <a:lvl9pPr marL="11768455" indent="0">
              <a:buNone/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6958" y="14870744"/>
            <a:ext cx="21602161" cy="1755575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56958" y="1898183"/>
            <a:ext cx="21602161" cy="12746351"/>
          </a:xfrm>
        </p:spPr>
        <p:txBody>
          <a:bodyPr/>
          <a:lstStyle>
            <a:lvl1pPr marL="0" indent="0">
              <a:buNone/>
              <a:defRPr sz="10300"/>
            </a:lvl1pPr>
            <a:lvl2pPr marL="1470660" indent="0">
              <a:buNone/>
              <a:defRPr sz="9000"/>
            </a:lvl2pPr>
            <a:lvl3pPr marL="2941955" indent="0">
              <a:buNone/>
              <a:defRPr sz="7800"/>
            </a:lvl3pPr>
            <a:lvl4pPr marL="4413250" indent="0">
              <a:buNone/>
              <a:defRPr sz="6400"/>
            </a:lvl4pPr>
            <a:lvl5pPr marL="5884545" indent="0">
              <a:buNone/>
              <a:defRPr sz="6400"/>
            </a:lvl5pPr>
            <a:lvl6pPr marL="7355205" indent="0">
              <a:buNone/>
              <a:defRPr sz="6400"/>
            </a:lvl6pPr>
            <a:lvl7pPr marL="8826500" indent="0">
              <a:buNone/>
              <a:defRPr sz="6400"/>
            </a:lvl7pPr>
            <a:lvl8pPr marL="10297160" indent="0">
              <a:buNone/>
              <a:defRPr sz="6400"/>
            </a:lvl8pPr>
            <a:lvl9pPr marL="11768455" indent="0">
              <a:buNone/>
              <a:defRPr sz="6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56958" y="16626320"/>
            <a:ext cx="21602161" cy="2493208"/>
          </a:xfrm>
        </p:spPr>
        <p:txBody>
          <a:bodyPr/>
          <a:lstStyle>
            <a:lvl1pPr marL="0" indent="0">
              <a:buNone/>
              <a:defRPr sz="4600"/>
            </a:lvl1pPr>
            <a:lvl2pPr marL="1470660" indent="0">
              <a:buNone/>
              <a:defRPr sz="3900"/>
            </a:lvl2pPr>
            <a:lvl3pPr marL="2941955" indent="0">
              <a:buNone/>
              <a:defRPr sz="3200"/>
            </a:lvl3pPr>
            <a:lvl4pPr marL="4413250" indent="0">
              <a:buNone/>
              <a:defRPr sz="3000"/>
            </a:lvl4pPr>
            <a:lvl5pPr marL="5884545" indent="0">
              <a:buNone/>
              <a:defRPr sz="3000"/>
            </a:lvl5pPr>
            <a:lvl6pPr marL="7355205" indent="0">
              <a:buNone/>
              <a:defRPr sz="3000"/>
            </a:lvl6pPr>
            <a:lvl7pPr marL="8826500" indent="0">
              <a:buNone/>
              <a:defRPr sz="3000"/>
            </a:lvl7pPr>
            <a:lvl8pPr marL="10297160" indent="0">
              <a:buNone/>
              <a:defRPr sz="3000"/>
            </a:lvl8pPr>
            <a:lvl9pPr marL="11768455" indent="0">
              <a:buNone/>
              <a:defRPr sz="3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800181" y="850741"/>
            <a:ext cx="32403242" cy="3540653"/>
          </a:xfrm>
          <a:prstGeom prst="rect">
            <a:avLst/>
          </a:prstGeom>
        </p:spPr>
        <p:txBody>
          <a:bodyPr vert="horz" lIns="294194" tIns="147097" rIns="294194" bIns="14709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00181" y="4956918"/>
            <a:ext cx="32403242" cy="14020004"/>
          </a:xfrm>
          <a:prstGeom prst="rect">
            <a:avLst/>
          </a:prstGeom>
        </p:spPr>
        <p:txBody>
          <a:bodyPr vert="horz" lIns="294194" tIns="147097" rIns="294194" bIns="14709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800180" y="19689969"/>
            <a:ext cx="8400840" cy="1131042"/>
          </a:xfrm>
          <a:prstGeom prst="rect">
            <a:avLst/>
          </a:prstGeom>
        </p:spPr>
        <p:txBody>
          <a:bodyPr vert="horz" lIns="294194" tIns="147097" rIns="294194" bIns="14709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301231" y="19689969"/>
            <a:ext cx="11401141" cy="1131042"/>
          </a:xfrm>
          <a:prstGeom prst="rect">
            <a:avLst/>
          </a:prstGeom>
        </p:spPr>
        <p:txBody>
          <a:bodyPr vert="horz" lIns="294194" tIns="147097" rIns="294194" bIns="14709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5802581" y="19689969"/>
            <a:ext cx="8400840" cy="1131042"/>
          </a:xfrm>
          <a:prstGeom prst="rect">
            <a:avLst/>
          </a:prstGeom>
        </p:spPr>
        <p:txBody>
          <a:bodyPr vert="horz" lIns="294194" tIns="147097" rIns="294194" bIns="14709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132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2995" indent="-1102995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0140" indent="-919480" algn="l" defTabSz="2941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77285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49215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19875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91170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61830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33125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3785" indent="-735330" algn="l" defTabSz="2941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0660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1955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13250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84545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55205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26500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297160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68455" algn="l" defTabSz="294132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1373" y="38289"/>
            <a:ext cx="9518320" cy="1348105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lstStyle/>
          <a:p>
            <a:r>
              <a:rPr lang="zh-CN" altLang="en-US" sz="7400" b="1" dirty="0" smtClean="0"/>
              <a:t>公                         示</a:t>
            </a:r>
            <a:endParaRPr lang="zh-CN" altLang="en-US" sz="7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3690" y="1639949"/>
            <a:ext cx="12869224" cy="15225525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lstStyle/>
          <a:p>
            <a:pPr indent="720090">
              <a:lnSpc>
                <a:spcPct val="150000"/>
              </a:lnSpc>
            </a:pP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1007745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《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益阳市资阳区文化馆项目用地定点、用地性质调整</a:t>
            </a:r>
            <a:r>
              <a:rPr lang="zh-CN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》经益阳市自然资源和规划局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2021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年</a:t>
            </a:r>
            <a:r>
              <a:rPr lang="zh-CN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第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23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期规划例会</a:t>
            </a:r>
            <a:r>
              <a:rPr lang="zh-CN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审查。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用地性质</a:t>
            </a:r>
            <a:r>
              <a:rPr lang="zh-CN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由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《益阳市城市总体规划（2004-2020）（2013年修订）》</a:t>
            </a:r>
            <a:r>
              <a:rPr lang="zh-CN" altLang="en-US" sz="3600" dirty="0">
                <a:latin typeface="Times New Roman" panose="02020603050405020304" charset="0"/>
                <a:cs typeface="Times New Roman" panose="02020603050405020304" charset="0"/>
              </a:rPr>
              <a:t>中</a:t>
            </a:r>
            <a:r>
              <a:rPr lang="zh-CN" sz="3600" dirty="0" smtClean="0">
                <a:latin typeface="Times New Roman" panose="02020603050405020304" charset="0"/>
                <a:cs typeface="Times New Roman" panose="02020603050405020304" charset="0"/>
              </a:rPr>
              <a:t>的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居住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用地（用地面积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1109.63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㎡）、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商住综合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用地（用地面积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806.73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㎡）和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城市道路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用地（用地面积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1082.92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㎡），《益阳市资阳区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05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、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06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片区控制性详细规划》</a:t>
            </a:r>
            <a:r>
              <a:rPr lang="zh-CN" sz="3600" dirty="0" smtClean="0">
                <a:latin typeface="Times New Roman" panose="02020603050405020304" charset="0"/>
                <a:cs typeface="Times New Roman" panose="02020603050405020304" charset="0"/>
              </a:rPr>
              <a:t>中的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居住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用地（用地面积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2013.80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㎡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和城市道路用地（用地面积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985.48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㎡）</a:t>
            </a:r>
            <a:r>
              <a:rPr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altLang="zh-CN" sz="3600" dirty="0" err="1" smtClean="0">
                <a:latin typeface="Times New Roman" panose="02020603050405020304" charset="0"/>
                <a:cs typeface="Times New Roman" panose="02020603050405020304" charset="0"/>
              </a:rPr>
              <a:t>调整为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文化设施用地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（详见右侧附图）</a:t>
            </a:r>
            <a:r>
              <a:rPr lang="zh-CN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。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indent="1007745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现将该调整方案予以公示，公示时间：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2021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年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月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27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日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至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2021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年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月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日</a:t>
            </a: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。相关单位及个人对以上调整方案如有异议，请在公示期内向我局提出，逾期未提出，视为无异议。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indent="1007745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特此公示。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联系单位</a:t>
            </a:r>
            <a:r>
              <a:rPr lang="zh-CN" altLang="en-US" sz="3600" dirty="0">
                <a:latin typeface="Times New Roman" panose="02020603050405020304" charset="0"/>
                <a:cs typeface="Times New Roman" panose="02020603050405020304" charset="0"/>
              </a:rPr>
              <a:t>：益阳市自然资源和规划局直属一分局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地址：</a:t>
            </a:r>
            <a:r>
              <a:rPr lang="zh-CN" altLang="en-US" sz="3600" dirty="0">
                <a:latin typeface="Times New Roman" panose="02020603050405020304" charset="0"/>
                <a:cs typeface="Times New Roman" panose="02020603050405020304" charset="0"/>
              </a:rPr>
              <a:t>益阳市资阳区三益北街</a:t>
            </a:r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600" dirty="0">
                <a:latin typeface="Times New Roman" panose="02020603050405020304" charset="0"/>
                <a:cs typeface="Times New Roman" panose="02020603050405020304" charset="0"/>
              </a:rPr>
              <a:t>号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联系人：文逸琪</a:t>
            </a:r>
            <a:endParaRPr lang="en-US" altLang="zh-CN" sz="36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 smtClean="0">
                <a:latin typeface="Times New Roman" panose="02020603050405020304" charset="0"/>
                <a:cs typeface="Times New Roman" panose="02020603050405020304" charset="0"/>
              </a:rPr>
              <a:t>联系电话：</a:t>
            </a:r>
            <a:r>
              <a:rPr lang="en-US" altLang="zh-CN" sz="3600" dirty="0" smtClean="0">
                <a:latin typeface="Times New Roman" panose="02020603050405020304" charset="0"/>
                <a:cs typeface="Times New Roman" panose="02020603050405020304" charset="0"/>
              </a:rPr>
              <a:t>0737-3688036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17275" y="9923458"/>
            <a:ext cx="10575661" cy="671195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lstStyle/>
          <a:p>
            <a:r>
              <a:rPr altLang="zh-CN" sz="3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《益阳市城市总体规划（2004-2020）（2013年修订）》</a:t>
            </a:r>
            <a:endParaRPr lang="zh-CN" altLang="en-US" sz="3000" dirty="0" smtClean="0"/>
          </a:p>
        </p:txBody>
      </p:sp>
      <p:sp>
        <p:nvSpPr>
          <p:cNvPr id="2" name="TextBox 21"/>
          <p:cNvSpPr txBox="1"/>
          <p:nvPr/>
        </p:nvSpPr>
        <p:spPr>
          <a:xfrm>
            <a:off x="25676855" y="9823766"/>
            <a:ext cx="8240189" cy="763270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lstStyle/>
          <a:p>
            <a:r>
              <a:rPr lang="en-US" altLang="zh-CN" sz="3600" dirty="0" smtClean="0"/>
              <a:t>             </a:t>
            </a:r>
            <a:r>
              <a:rPr lang="en-US" altLang="zh-CN" sz="3000" dirty="0" smtClean="0"/>
              <a:t>             </a:t>
            </a:r>
            <a:r>
              <a:rPr altLang="zh-CN" sz="3000">
                <a:latin typeface="Times New Roman" panose="02020603050405020304" charset="0"/>
                <a:cs typeface="Times New Roman" panose="02020603050405020304" charset="0"/>
              </a:rPr>
              <a:t>本次调整后方案</a:t>
            </a:r>
          </a:p>
        </p:txBody>
      </p:sp>
      <p:sp>
        <p:nvSpPr>
          <p:cNvPr id="9" name="TextBox 21"/>
          <p:cNvSpPr txBox="1"/>
          <p:nvPr/>
        </p:nvSpPr>
        <p:spPr>
          <a:xfrm>
            <a:off x="14017275" y="18363751"/>
            <a:ext cx="8664701" cy="704627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lstStyle/>
          <a:p>
            <a:r>
              <a:rPr lang="en-US" altLang="zh-CN" sz="3200" dirty="0"/>
              <a:t>《</a:t>
            </a:r>
            <a:r>
              <a:rPr lang="zh-CN" altLang="en-US" sz="3200" dirty="0"/>
              <a:t>益阳市资阳区</a:t>
            </a:r>
            <a:r>
              <a:rPr lang="en-US" altLang="zh-CN" sz="3200" dirty="0"/>
              <a:t>05</a:t>
            </a:r>
            <a:r>
              <a:rPr lang="zh-CN" altLang="en-US" sz="3200" dirty="0"/>
              <a:t>、</a:t>
            </a:r>
            <a:r>
              <a:rPr lang="en-US" altLang="zh-CN" sz="3200" dirty="0"/>
              <a:t>06</a:t>
            </a:r>
            <a:r>
              <a:rPr lang="zh-CN" altLang="en-US" sz="3200" dirty="0"/>
              <a:t>片区控制性详细规划</a:t>
            </a:r>
            <a:r>
              <a:rPr lang="en-US" altLang="zh-CN" sz="3200" dirty="0"/>
              <a:t>》</a:t>
            </a:r>
            <a:endParaRPr lang="en-US" altLang="zh-CN" sz="3000" dirty="0" smtClean="0"/>
          </a:p>
        </p:txBody>
      </p:sp>
      <p:sp>
        <p:nvSpPr>
          <p:cNvPr id="11" name="TextBox 21"/>
          <p:cNvSpPr txBox="1"/>
          <p:nvPr/>
        </p:nvSpPr>
        <p:spPr>
          <a:xfrm>
            <a:off x="27270665" y="18305108"/>
            <a:ext cx="5880588" cy="763270"/>
          </a:xfrm>
          <a:prstGeom prst="rect">
            <a:avLst/>
          </a:prstGeom>
          <a:noFill/>
        </p:spPr>
        <p:txBody>
          <a:bodyPr wrap="square" lIns="210132" tIns="105066" rIns="210132" bIns="105066" rtlCol="0">
            <a:spAutoFit/>
          </a:bodyPr>
          <a:lstStyle/>
          <a:p>
            <a:r>
              <a:rPr lang="en-US" altLang="zh-CN" sz="3600" dirty="0" smtClean="0"/>
              <a:t>       </a:t>
            </a:r>
            <a:r>
              <a:rPr lang="en-US" altLang="zh-CN" sz="3000" dirty="0" smtClean="0"/>
              <a:t>  </a:t>
            </a:r>
            <a:r>
              <a:rPr lang="zh-CN" sz="3000" dirty="0" smtClean="0"/>
              <a:t>本次调整后方案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t="7555" r="24350" b="35531"/>
          <a:stretch/>
        </p:blipFill>
        <p:spPr>
          <a:xfrm>
            <a:off x="13262914" y="2472369"/>
            <a:ext cx="10672814" cy="735139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t="7691" r="24163" b="34686"/>
          <a:stretch/>
        </p:blipFill>
        <p:spPr>
          <a:xfrm>
            <a:off x="13262914" y="10898769"/>
            <a:ext cx="10672814" cy="74063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7885" r="24230" b="34918"/>
          <a:stretch/>
        </p:blipFill>
        <p:spPr>
          <a:xfrm>
            <a:off x="24294269" y="2472368"/>
            <a:ext cx="10717340" cy="735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6575" r="23197" b="34043"/>
          <a:stretch/>
        </p:blipFill>
        <p:spPr>
          <a:xfrm>
            <a:off x="24294269" y="10898769"/>
            <a:ext cx="10611068" cy="7349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218</Words>
  <Application>Microsoft Office PowerPoint</Application>
  <PresentationFormat>自定义</PresentationFormat>
  <Paragraphs>13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Times New Roman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90</cp:revision>
  <dcterms:created xsi:type="dcterms:W3CDTF">2018-07-19T01:45:00Z</dcterms:created>
  <dcterms:modified xsi:type="dcterms:W3CDTF">2021-08-27T07:43:19Z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CAFEB05878F1403ABC71142F940E75AD</vt:lpwstr>
  </property>
</Properties>
</file>